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78" r:id="rId4"/>
    <p:sldId id="280" r:id="rId5"/>
    <p:sldId id="261" r:id="rId6"/>
    <p:sldId id="275" r:id="rId7"/>
    <p:sldId id="259" r:id="rId8"/>
    <p:sldId id="260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83" r:id="rId18"/>
    <p:sldId id="271" r:id="rId19"/>
    <p:sldId id="272" r:id="rId20"/>
    <p:sldId id="274" r:id="rId21"/>
    <p:sldId id="273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154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8C5C-9B71-4791-8316-A1D3BC1AC102}" type="datetimeFigureOut">
              <a:rPr lang="es-ES" smtClean="0"/>
              <a:t>23/04/2020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86766-A94E-4262-9C2C-D2AC25FC4C4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8C5C-9B71-4791-8316-A1D3BC1AC102}" type="datetimeFigureOut">
              <a:rPr lang="es-ES" smtClean="0"/>
              <a:t>23/04/2020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86766-A94E-4262-9C2C-D2AC25FC4C4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8C5C-9B71-4791-8316-A1D3BC1AC102}" type="datetimeFigureOut">
              <a:rPr lang="es-ES" smtClean="0"/>
              <a:t>23/04/2020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86766-A94E-4262-9C2C-D2AC25FC4C4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8C5C-9B71-4791-8316-A1D3BC1AC102}" type="datetimeFigureOut">
              <a:rPr lang="es-ES" smtClean="0"/>
              <a:t>23/04/2020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86766-A94E-4262-9C2C-D2AC25FC4C4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8C5C-9B71-4791-8316-A1D3BC1AC102}" type="datetimeFigureOut">
              <a:rPr lang="es-ES" smtClean="0"/>
              <a:t>23/04/2020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86766-A94E-4262-9C2C-D2AC25FC4C4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8C5C-9B71-4791-8316-A1D3BC1AC102}" type="datetimeFigureOut">
              <a:rPr lang="es-ES" smtClean="0"/>
              <a:t>23/04/2020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86766-A94E-4262-9C2C-D2AC25FC4C4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8C5C-9B71-4791-8316-A1D3BC1AC102}" type="datetimeFigureOut">
              <a:rPr lang="es-ES" smtClean="0"/>
              <a:t>23/04/2020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86766-A94E-4262-9C2C-D2AC25FC4C4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8C5C-9B71-4791-8316-A1D3BC1AC102}" type="datetimeFigureOut">
              <a:rPr lang="es-ES" smtClean="0"/>
              <a:t>23/04/2020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86766-A94E-4262-9C2C-D2AC25FC4C4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8C5C-9B71-4791-8316-A1D3BC1AC102}" type="datetimeFigureOut">
              <a:rPr lang="es-ES" smtClean="0"/>
              <a:t>23/04/2020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86766-A94E-4262-9C2C-D2AC25FC4C4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8C5C-9B71-4791-8316-A1D3BC1AC102}" type="datetimeFigureOut">
              <a:rPr lang="es-ES" smtClean="0"/>
              <a:t>23/04/2020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86766-A94E-4262-9C2C-D2AC25FC4C4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8C5C-9B71-4791-8316-A1D3BC1AC102}" type="datetimeFigureOut">
              <a:rPr lang="es-ES" smtClean="0"/>
              <a:t>23/04/2020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86766-A94E-4262-9C2C-D2AC25FC4C4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A8C5C-9B71-4791-8316-A1D3BC1AC102}" type="datetimeFigureOut">
              <a:rPr lang="es-ES" smtClean="0"/>
              <a:t>23/04/2020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86766-A94E-4262-9C2C-D2AC25FC4C47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214290"/>
            <a:ext cx="7772400" cy="1470025"/>
          </a:xfrm>
        </p:spPr>
        <p:txBody>
          <a:bodyPr>
            <a:normAutofit/>
          </a:bodyPr>
          <a:lstStyle/>
          <a:p>
            <a:r>
              <a:rPr lang="es-ES" sz="6000" b="1" dirty="0">
                <a:solidFill>
                  <a:schemeClr val="accent5">
                    <a:lumMod val="50000"/>
                  </a:schemeClr>
                </a:solidFill>
                <a:latin typeface="Bradley Hand ITC" pitchFamily="66" charset="0"/>
              </a:rPr>
              <a:t>Semana Santa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67744" y="4653136"/>
            <a:ext cx="5429288" cy="1395410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s-ES" sz="40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Primaria</a:t>
            </a:r>
          </a:p>
          <a:p>
            <a:pPr>
              <a:spcBef>
                <a:spcPts val="600"/>
              </a:spcBef>
            </a:pPr>
            <a:r>
              <a:rPr lang="es-ES" sz="40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 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28B349B-8B0A-422F-8E7B-075E2D9167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9" t="6966" r="7745" b="2467"/>
          <a:stretch/>
        </p:blipFill>
        <p:spPr>
          <a:xfrm>
            <a:off x="2877044" y="1735840"/>
            <a:ext cx="3639172" cy="255725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715140" y="214290"/>
            <a:ext cx="17907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4214818"/>
            <a:ext cx="3686175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000372"/>
            <a:ext cx="3533775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12 CuadroTexto"/>
          <p:cNvSpPr txBox="1"/>
          <p:nvPr/>
        </p:nvSpPr>
        <p:spPr>
          <a:xfrm>
            <a:off x="8572528" y="5786454"/>
            <a:ext cx="571472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chemeClr val="bg1"/>
                </a:solidFill>
              </a:rPr>
              <a:t>F</a:t>
            </a:r>
          </a:p>
          <a:p>
            <a:r>
              <a:rPr lang="es-ES" dirty="0">
                <a:solidFill>
                  <a:schemeClr val="bg1"/>
                </a:solidFill>
              </a:rPr>
              <a:t>F</a:t>
            </a:r>
          </a:p>
          <a:p>
            <a:endParaRPr lang="es-ES" dirty="0"/>
          </a:p>
        </p:txBody>
      </p:sp>
      <p:sp>
        <p:nvSpPr>
          <p:cNvPr id="14" name="13 Llamada rectangular redondeada"/>
          <p:cNvSpPr/>
          <p:nvPr/>
        </p:nvSpPr>
        <p:spPr>
          <a:xfrm>
            <a:off x="3357554" y="357166"/>
            <a:ext cx="2500330" cy="1357322"/>
          </a:xfrm>
          <a:prstGeom prst="wedgeRoundRectCallout">
            <a:avLst>
              <a:gd name="adj1" fmla="val 73127"/>
              <a:gd name="adj2" fmla="val -16614"/>
              <a:gd name="adj3" fmla="val 16667"/>
            </a:avLst>
          </a:prstGeom>
          <a:noFill/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¿Qué te parece vivir la Semana Santa todos juntos, aunque estemos separados? </a:t>
            </a:r>
          </a:p>
        </p:txBody>
      </p:sp>
      <p:sp>
        <p:nvSpPr>
          <p:cNvPr id="15" name="14 Llamada rectangular redondeada"/>
          <p:cNvSpPr/>
          <p:nvPr/>
        </p:nvSpPr>
        <p:spPr>
          <a:xfrm>
            <a:off x="428596" y="1428736"/>
            <a:ext cx="2428892" cy="1357322"/>
          </a:xfrm>
          <a:prstGeom prst="wedgeRoundRectCallout">
            <a:avLst>
              <a:gd name="adj1" fmla="val 10551"/>
              <a:gd name="adj2" fmla="val 77010"/>
              <a:gd name="adj3" fmla="val 16667"/>
            </a:avLst>
          </a:prstGeom>
          <a:noFill/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Os animamos a acompañar a Jesús en su Pasión, Muerte y Resurrección</a:t>
            </a:r>
          </a:p>
        </p:txBody>
      </p:sp>
      <p:sp>
        <p:nvSpPr>
          <p:cNvPr id="17" name="16 Llamada rectangular redondeada"/>
          <p:cNvSpPr/>
          <p:nvPr/>
        </p:nvSpPr>
        <p:spPr>
          <a:xfrm>
            <a:off x="4000496" y="2500306"/>
            <a:ext cx="4929222" cy="1428760"/>
          </a:xfrm>
          <a:prstGeom prst="wedgeRoundRectCallout">
            <a:avLst>
              <a:gd name="adj1" fmla="val 7371"/>
              <a:gd name="adj2" fmla="val 74562"/>
              <a:gd name="adj3" fmla="val 16667"/>
            </a:avLst>
          </a:prstGeom>
          <a:noFill/>
          <a:ln w="762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Cada uno, desde nuestras casas, viviremos la Semana Santa de una forma muy especial. Donde el protagonista será JESÚS.</a:t>
            </a:r>
          </a:p>
          <a:p>
            <a:pPr algn="ctr"/>
            <a:r>
              <a:rPr lang="es-ES" sz="24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¿Nos acompañas?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La Biblia: Una lectura para cada día del año Castellano - A PARTIR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246648">
            <a:off x="4562753" y="4988561"/>
            <a:ext cx="982421" cy="1336266"/>
          </a:xfrm>
          <a:prstGeom prst="rect">
            <a:avLst/>
          </a:prstGeom>
          <a:noFill/>
        </p:spPr>
      </p:pic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285984" y="2214554"/>
            <a:ext cx="2571768" cy="1857388"/>
          </a:xfrm>
        </p:spPr>
        <p:txBody>
          <a:bodyPr>
            <a:normAutofit fontScale="92500" lnSpcReduction="20000"/>
          </a:bodyPr>
          <a:lstStyle/>
          <a:p>
            <a:pPr algn="ctr">
              <a:buFont typeface="Wingdings" pitchFamily="2" charset="2"/>
              <a:buChar char="ü"/>
            </a:pPr>
            <a:r>
              <a:rPr lang="es-ES" sz="2800" dirty="0">
                <a:latin typeface="Bradley Hand ITC" pitchFamily="66" charset="0"/>
              </a:rPr>
              <a:t>Durante esta semana lo más importante es JESÚS.</a:t>
            </a:r>
          </a:p>
          <a:p>
            <a:pPr>
              <a:buNone/>
            </a:pPr>
            <a:endParaRPr lang="es-ES" dirty="0">
              <a:latin typeface="Bradley Hand ITC" pitchFamily="66" charset="0"/>
            </a:endParaRPr>
          </a:p>
        </p:txBody>
      </p:sp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2154230"/>
          </a:xfrm>
        </p:spPr>
        <p:txBody>
          <a:bodyPr>
            <a:noAutofit/>
          </a:bodyPr>
          <a:lstStyle/>
          <a:p>
            <a:r>
              <a:rPr lang="es-ES" sz="2400" b="1" dirty="0">
                <a:solidFill>
                  <a:schemeClr val="accent5">
                    <a:lumMod val="50000"/>
                  </a:schemeClr>
                </a:solidFill>
                <a:latin typeface="Bradley Hand ITC" pitchFamily="66" charset="0"/>
              </a:rPr>
              <a:t>Vamos a comenzar la semana más importante para nosotros, para los cristianos:</a:t>
            </a:r>
            <a:br>
              <a:rPr lang="es-ES" sz="2400" b="1" dirty="0">
                <a:solidFill>
                  <a:schemeClr val="accent5">
                    <a:lumMod val="50000"/>
                  </a:schemeClr>
                </a:solidFill>
                <a:latin typeface="Bradley Hand ITC" pitchFamily="66" charset="0"/>
              </a:rPr>
            </a:br>
            <a:r>
              <a:rPr lang="es-ES" sz="3200" b="1" dirty="0">
                <a:solidFill>
                  <a:schemeClr val="accent5">
                    <a:lumMod val="50000"/>
                  </a:schemeClr>
                </a:solidFill>
                <a:latin typeface="Bradley Hand ITC" pitchFamily="66" charset="0"/>
              </a:rPr>
              <a:t>La Semana Santa</a:t>
            </a:r>
            <a:br>
              <a:rPr lang="es-ES" sz="3200" b="1" dirty="0">
                <a:solidFill>
                  <a:schemeClr val="accent5">
                    <a:lumMod val="50000"/>
                  </a:schemeClr>
                </a:solidFill>
                <a:latin typeface="Bradley Hand ITC" pitchFamily="66" charset="0"/>
              </a:rPr>
            </a:br>
            <a:endParaRPr lang="es-ES" sz="2400" b="1" dirty="0">
              <a:solidFill>
                <a:schemeClr val="accent5">
                  <a:lumMod val="50000"/>
                </a:schemeClr>
              </a:solidFill>
              <a:latin typeface="Bradley Hand ITC" pitchFamily="66" charset="0"/>
            </a:endParaRPr>
          </a:p>
        </p:txBody>
      </p:sp>
      <p:sp>
        <p:nvSpPr>
          <p:cNvPr id="7" name="2 Marcador de contenido"/>
          <p:cNvSpPr txBox="1">
            <a:spLocks/>
          </p:cNvSpPr>
          <p:nvPr/>
        </p:nvSpPr>
        <p:spPr>
          <a:xfrm>
            <a:off x="5429256" y="1857364"/>
            <a:ext cx="3500462" cy="41434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E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radley Hand ITC" pitchFamily="66" charset="0"/>
              <a:ea typeface="+mn-ea"/>
              <a:cs typeface="+mn-cs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  <a:ea typeface="+mn-ea"/>
                <a:cs typeface="+mn-cs"/>
              </a:rPr>
              <a:t>Para acordarnos de Él, te animamos a que cada día leas lo que te proponemos, para revivir todo lo que Jesús hizo por nosotros.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E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radley Hand ITC" pitchFamily="66" charset="0"/>
              <a:ea typeface="+mn-ea"/>
              <a:cs typeface="+mn-cs"/>
            </a:endParaRPr>
          </a:p>
        </p:txBody>
      </p:sp>
      <p:sp>
        <p:nvSpPr>
          <p:cNvPr id="8" name="2 Marcador de contenido"/>
          <p:cNvSpPr txBox="1">
            <a:spLocks/>
          </p:cNvSpPr>
          <p:nvPr/>
        </p:nvSpPr>
        <p:spPr>
          <a:xfrm>
            <a:off x="357158" y="4143380"/>
            <a:ext cx="4214842" cy="242886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s-E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radley Hand ITC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  <a:ea typeface="+mn-ea"/>
                <a:cs typeface="+mn-cs"/>
              </a:rPr>
              <a:t>Si puedes, estos días lee la Biblia en familia, los capítulos de la Pasión, Muerte y Resurrección de Jesús</a:t>
            </a:r>
          </a:p>
        </p:txBody>
      </p:sp>
      <p:pic>
        <p:nvPicPr>
          <p:cNvPr id="36870" name="Picture 6" descr="Catequesis Torrevelo: Sesión 17: Jesús invita a sus amigos a seguirl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500174"/>
            <a:ext cx="1662596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1225536"/>
          </a:xfrm>
        </p:spPr>
        <p:txBody>
          <a:bodyPr>
            <a:noAutofit/>
          </a:bodyPr>
          <a:lstStyle/>
          <a:p>
            <a:br>
              <a:rPr lang="es-ES" sz="2400" b="1" dirty="0">
                <a:solidFill>
                  <a:schemeClr val="accent5">
                    <a:lumMod val="50000"/>
                  </a:schemeClr>
                </a:solidFill>
                <a:latin typeface="Bradley Hand ITC" pitchFamily="66" charset="0"/>
              </a:rPr>
            </a:br>
            <a:r>
              <a:rPr lang="es-ES" sz="54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Durante </a:t>
            </a:r>
            <a:br>
              <a:rPr lang="es-ES" sz="54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</a:br>
            <a:r>
              <a:rPr lang="es-ES" sz="54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La Semana Santa….</a:t>
            </a:r>
            <a:br>
              <a:rPr lang="es-ES" sz="3200" b="1" dirty="0">
                <a:solidFill>
                  <a:schemeClr val="accent5">
                    <a:lumMod val="50000"/>
                  </a:schemeClr>
                </a:solidFill>
                <a:latin typeface="Bradley Hand ITC" pitchFamily="66" charset="0"/>
              </a:rPr>
            </a:br>
            <a:endParaRPr lang="es-ES" sz="2400" b="1" dirty="0">
              <a:solidFill>
                <a:schemeClr val="accent5">
                  <a:lumMod val="50000"/>
                </a:schemeClr>
              </a:solidFill>
              <a:latin typeface="Bradley Hand ITC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28596" y="1714488"/>
            <a:ext cx="20717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latin typeface="Bradley Hand ITC" pitchFamily="66" charset="0"/>
              </a:rPr>
              <a:t>DOMINGO DE RAMOS</a:t>
            </a:r>
          </a:p>
          <a:p>
            <a:endParaRPr lang="es-ES" b="1" dirty="0">
              <a:latin typeface="Bradley Hand ITC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500430" y="2357430"/>
            <a:ext cx="1714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latin typeface="Bradley Hand ITC" pitchFamily="66" charset="0"/>
              </a:rPr>
              <a:t>JUEVES SANTO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6143636" y="1714488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latin typeface="Bradley Hand ITC" pitchFamily="66" charset="0"/>
              </a:rPr>
              <a:t>VIERNES </a:t>
            </a:r>
          </a:p>
          <a:p>
            <a:pPr algn="ctr"/>
            <a:r>
              <a:rPr lang="es-ES" b="1" dirty="0">
                <a:latin typeface="Bradley Hand ITC" pitchFamily="66" charset="0"/>
              </a:rPr>
              <a:t>SANTO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5715008" y="4143380"/>
            <a:ext cx="2214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latin typeface="Bradley Hand ITC" pitchFamily="66" charset="0"/>
              </a:rPr>
              <a:t>DOMINGO DE RESURRECCIÓN</a:t>
            </a:r>
          </a:p>
        </p:txBody>
      </p:sp>
      <p:pic>
        <p:nvPicPr>
          <p:cNvPr id="11" name="Picture 4" descr="Los 7 pasos para vivir la Semana Santa con los más pequeños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357430"/>
            <a:ext cx="1736446" cy="1680976"/>
          </a:xfrm>
          <a:prstGeom prst="rect">
            <a:avLst/>
          </a:prstGeom>
          <a:noFill/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3214686"/>
            <a:ext cx="2500330" cy="1911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2285992"/>
            <a:ext cx="2714644" cy="167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72132" y="4786322"/>
            <a:ext cx="2571768" cy="1915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15 CuadroTexto"/>
          <p:cNvSpPr txBox="1"/>
          <p:nvPr/>
        </p:nvSpPr>
        <p:spPr>
          <a:xfrm>
            <a:off x="1142976" y="4429132"/>
            <a:ext cx="1500198" cy="642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latin typeface="Bradley Hand ITC" pitchFamily="66" charset="0"/>
              </a:rPr>
              <a:t>SÁBADO</a:t>
            </a:r>
          </a:p>
          <a:p>
            <a:pPr algn="ctr"/>
            <a:r>
              <a:rPr lang="es-ES" b="1" dirty="0">
                <a:latin typeface="Bradley Hand ITC" pitchFamily="66" charset="0"/>
              </a:rPr>
              <a:t>SANTO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348" y="5000636"/>
            <a:ext cx="2206924" cy="1681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54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Domingo de Ramos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14420"/>
          </a:xfrm>
        </p:spPr>
        <p:txBody>
          <a:bodyPr/>
          <a:lstStyle/>
          <a:p>
            <a:pPr algn="ctr">
              <a:buFont typeface="Wingdings" pitchFamily="2" charset="2"/>
              <a:buChar char="ü"/>
            </a:pPr>
            <a:r>
              <a:rPr lang="es-ES" dirty="0">
                <a:latin typeface="Bradley Hand ITC" pitchFamily="66" charset="0"/>
              </a:rPr>
              <a:t>En este día recordamos la entrada triunfal de Jesús en Jerusalén:</a:t>
            </a:r>
          </a:p>
          <a:p>
            <a:endParaRPr lang="es-ES" dirty="0"/>
          </a:p>
        </p:txBody>
      </p:sp>
      <p:pic>
        <p:nvPicPr>
          <p:cNvPr id="5" name="Imagen 4" descr="Imagen que contiene joven, caja, cuarto, grupo&#10;&#10;Descripción generada automáticamente">
            <a:extLst>
              <a:ext uri="{FF2B5EF4-FFF2-40B4-BE49-F238E27FC236}">
                <a16:creationId xmlns:a16="http://schemas.microsoft.com/office/drawing/2014/main" id="{DE547359-0AD6-4FE0-A1F0-FC64C3A09F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5" t="11374"/>
          <a:stretch/>
        </p:blipFill>
        <p:spPr>
          <a:xfrm>
            <a:off x="2555777" y="3140967"/>
            <a:ext cx="4281924" cy="239926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Marcador de contenido"/>
          <p:cNvSpPr txBox="1">
            <a:spLocks/>
          </p:cNvSpPr>
          <p:nvPr/>
        </p:nvSpPr>
        <p:spPr>
          <a:xfrm>
            <a:off x="500034" y="857232"/>
            <a:ext cx="4929222" cy="40005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es-ES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</a:rPr>
              <a:t>Acercándose la Fiesta de la Pascua, Jesús entró en Jerusalén  como </a:t>
            </a:r>
            <a:r>
              <a:rPr lang="es-ES" sz="2200" dirty="0">
                <a:latin typeface="Bradley Hand ITC" pitchFamily="66" charset="0"/>
              </a:rPr>
              <a:t>Dios había anunciado, </a:t>
            </a:r>
            <a:r>
              <a:rPr kumimoji="0" lang="es-ES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</a:rPr>
              <a:t>montado en un borriquito.</a:t>
            </a:r>
            <a:r>
              <a:rPr kumimoji="0" lang="es-ES" sz="22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</a:rPr>
              <a:t> La gente al verle llegar, se </a:t>
            </a:r>
            <a:r>
              <a:rPr lang="es-ES" sz="2200" dirty="0" err="1">
                <a:latin typeface="Bradley Hand ITC" pitchFamily="66" charset="0"/>
              </a:rPr>
              <a:t>pu</a:t>
            </a:r>
            <a:r>
              <a:rPr kumimoji="0" lang="es-ES" sz="22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</a:rPr>
              <a:t>so tan contenta</a:t>
            </a:r>
            <a:r>
              <a:rPr kumimoji="0" lang="es-ES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</a:rPr>
              <a:t> que empezó a cantar y gritar: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</a:rPr>
              <a:t>	</a:t>
            </a:r>
            <a:r>
              <a:rPr kumimoji="0" lang="es-E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</a:rPr>
              <a:t>“Hosanna al Hijo de David! ¡Bendito el que viene en nombre del Señor!”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</a:rPr>
              <a:t>El pueblo le recibió como un</a:t>
            </a:r>
            <a:r>
              <a:rPr kumimoji="0" lang="es-ES" sz="20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</a:rPr>
              <a:t> auténtico Rey, agitando palmas y ramos.</a:t>
            </a:r>
            <a:endParaRPr lang="es-ES" sz="2000" dirty="0">
              <a:latin typeface="Bradley Hand ITC" pitchFamily="66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kumimoji="0" lang="es-E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radley Hand ITC" pitchFamily="66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lang="es-ES" sz="2000" dirty="0">
              <a:latin typeface="Bradley Hand ITC" pitchFamily="66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kumimoji="0" lang="es-E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radley Hand ITC" pitchFamily="66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endParaRPr lang="es-ES" sz="2000" dirty="0">
              <a:latin typeface="Bradley Hand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071538" y="5143512"/>
            <a:ext cx="76438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es-ES" sz="2000" dirty="0">
                <a:latin typeface="Bradley Hand ITC" pitchFamily="66" charset="0"/>
              </a:rPr>
              <a:t>	</a:t>
            </a:r>
            <a:r>
              <a:rPr lang="es-ES" sz="2400" dirty="0">
                <a:latin typeface="Bradley Hand ITC" pitchFamily="66" charset="0"/>
              </a:rPr>
              <a:t>Por eso, nosotros los cristianos, vivimos con mucha alegría este día, yendo a Misa con ramos de olivo y palmas, bendecidas por el sacerdote.</a:t>
            </a:r>
            <a:endParaRPr lang="es-ES" sz="2000" dirty="0">
              <a:latin typeface="Bradley Hand ITC" pitchFamily="66" charset="0"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929198"/>
            <a:ext cx="928694" cy="129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1285860"/>
            <a:ext cx="3357586" cy="2786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1472" y="714356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es-ES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¿Qué te parece si nos acordamos de Jesús en este día tan especial? </a:t>
            </a:r>
            <a:br>
              <a:rPr lang="es-ES" dirty="0">
                <a:latin typeface="Bradley Hand ITC" pitchFamily="66" charset="0"/>
              </a:rPr>
            </a:br>
            <a:endParaRPr lang="es-ES" dirty="0"/>
          </a:p>
        </p:txBody>
      </p:sp>
      <p:sp>
        <p:nvSpPr>
          <p:cNvPr id="4" name="2 Marcador de contenido"/>
          <p:cNvSpPr txBox="1">
            <a:spLocks noGrp="1"/>
          </p:cNvSpPr>
          <p:nvPr>
            <p:ph idx="1"/>
          </p:nvPr>
        </p:nvSpPr>
        <p:spPr>
          <a:xfrm>
            <a:off x="285720" y="2332037"/>
            <a:ext cx="5929354" cy="28829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</a:rPr>
              <a:t>	</a:t>
            </a:r>
            <a:r>
              <a:rPr lang="es-ES" sz="2800" dirty="0">
                <a:latin typeface="Bradley Hand ITC" pitchFamily="66" charset="0"/>
              </a:rPr>
              <a:t> T</a:t>
            </a: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</a:rPr>
              <a:t>e propongo</a:t>
            </a:r>
            <a:r>
              <a:rPr kumimoji="0" lang="es-ES" sz="28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</a:rPr>
              <a:t> hacer una palma con tu familia, con materiales que tengas en casa.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s-ES" sz="2800" dirty="0">
              <a:latin typeface="Bradley Hand ITC" pitchFamily="66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s-ES" sz="28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</a:rPr>
              <a:t>*Puedes colgarla en el balcón o en la ventana de tu casa si quieres.</a:t>
            </a:r>
            <a:endParaRPr kumimoji="0" lang="es-ES" sz="3200" b="0" i="0" u="none" strike="noStrike" kern="1200" cap="none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radley Hand ITC" pitchFamily="66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s-ES" sz="32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radley Hand ITC" pitchFamily="66" charset="0"/>
              </a:rPr>
              <a:t>	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642910" y="1857364"/>
            <a:ext cx="8001056" cy="1588"/>
          </a:xfrm>
          <a:prstGeom prst="line">
            <a:avLst/>
          </a:prstGeom>
          <a:ln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4" name="13 CuadroTexto"/>
          <p:cNvSpPr txBox="1"/>
          <p:nvPr/>
        </p:nvSpPr>
        <p:spPr>
          <a:xfrm>
            <a:off x="1000100" y="5643578"/>
            <a:ext cx="7786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es-ES" sz="2400" dirty="0">
                <a:latin typeface="Bradley Hand ITC" pitchFamily="66" charset="0"/>
              </a:rPr>
              <a:t>¿Cómo saludarías a Jesús si estuvieras con Él en Jerusalén durante su entrada?</a:t>
            </a:r>
          </a:p>
        </p:txBody>
      </p:sp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286388"/>
            <a:ext cx="928694" cy="129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2143116"/>
            <a:ext cx="2101238" cy="3081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54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Jueves Santo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14486"/>
          </a:xfrm>
        </p:spPr>
        <p:txBody>
          <a:bodyPr>
            <a:normAutofit fontScale="92500" lnSpcReduction="20000"/>
          </a:bodyPr>
          <a:lstStyle/>
          <a:p>
            <a:pPr algn="ctr">
              <a:buFont typeface="Wingdings" pitchFamily="2" charset="2"/>
              <a:buChar char="ü"/>
            </a:pPr>
            <a:r>
              <a:rPr lang="es-ES" dirty="0">
                <a:latin typeface="Bradley Hand ITC" pitchFamily="66" charset="0"/>
              </a:rPr>
              <a:t>Hoy celebramos uno de los días más importante para los cristianos. En la Última Cena, Jesús instituyó la Eucaristía y nos dio el Mandamiento del Amor.</a:t>
            </a:r>
          </a:p>
          <a:p>
            <a:pPr>
              <a:buNone/>
            </a:pPr>
            <a:endParaRPr lang="es-E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357562"/>
            <a:ext cx="3543300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357562"/>
            <a:ext cx="361950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58" y="500042"/>
            <a:ext cx="8286808" cy="207170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sz="2800" dirty="0">
                <a:latin typeface="Bradley Hand ITC" pitchFamily="66" charset="0"/>
              </a:rPr>
              <a:t>Como sabéis, Jesús era judío, y para ellos, el día de la Pascua era muy importante. Jesús se reunió con sus discípulos para cenar en Jerusalén, y celebrar este día tan importante. Cuando cenaban: </a:t>
            </a:r>
            <a:endParaRPr lang="es-ES" dirty="0">
              <a:latin typeface="Bradley Hand ITC" pitchFamily="66" charset="0"/>
            </a:endParaRPr>
          </a:p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500034" y="2643182"/>
            <a:ext cx="235745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es-ES" b="1" dirty="0">
                <a:latin typeface="Bradley Hand ITC" pitchFamily="66" charset="0"/>
              </a:rPr>
              <a:t>Les dio el mandamiento nuevo: “AMÁOS UNOS A OTROS COMO YO OS HE AMADO</a:t>
            </a:r>
            <a:r>
              <a:rPr lang="es-ES" dirty="0"/>
              <a:t>”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571868" y="2928934"/>
            <a:ext cx="31432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es-ES" b="1" dirty="0">
                <a:latin typeface="Bradley Hand ITC" pitchFamily="66" charset="0"/>
              </a:rPr>
              <a:t>Para darles ejemplo de su amor, </a:t>
            </a:r>
          </a:p>
          <a:p>
            <a:pPr algn="ctr"/>
            <a:r>
              <a:rPr lang="es-ES" b="1" dirty="0">
                <a:latin typeface="Bradley Hand ITC" pitchFamily="66" charset="0"/>
              </a:rPr>
              <a:t>LES LAVÓ LOS PIES A TODOS. </a:t>
            </a:r>
          </a:p>
          <a:p>
            <a:pPr algn="ctr"/>
            <a:r>
              <a:rPr lang="es-ES" b="1" dirty="0">
                <a:latin typeface="Bradley Hand ITC" pitchFamily="66" charset="0"/>
              </a:rPr>
              <a:t>Y les dijo que hicieran lo mismo unos con otros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786182" y="5072074"/>
            <a:ext cx="27860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es-ES" b="1" dirty="0">
                <a:latin typeface="Bradley Hand ITC" pitchFamily="66" charset="0"/>
              </a:rPr>
              <a:t>INSTITUYÓ LA EUCARISTÍA:</a:t>
            </a:r>
          </a:p>
          <a:p>
            <a:pPr algn="ctr"/>
            <a:r>
              <a:rPr lang="es-ES" b="1" dirty="0">
                <a:latin typeface="Bradley Hand ITC" pitchFamily="66" charset="0"/>
              </a:rPr>
              <a:t>Convirtió el pan en su Cuerpo y el vino en Su Sangre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2714620"/>
            <a:ext cx="2214578" cy="1899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Imagen 6" descr="Imagen que contiene espejo&#10;&#10;Descripción generada automáticamente">
            <a:extLst>
              <a:ext uri="{FF2B5EF4-FFF2-40B4-BE49-F238E27FC236}">
                <a16:creationId xmlns:a16="http://schemas.microsoft.com/office/drawing/2014/main" id="{A1A7E9BA-895E-4700-9130-702FC119E38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89" t="9900" r="9049" b="7077"/>
          <a:stretch/>
        </p:blipFill>
        <p:spPr>
          <a:xfrm>
            <a:off x="683568" y="4225002"/>
            <a:ext cx="1944216" cy="1834306"/>
          </a:xfrm>
          <a:prstGeom prst="rect">
            <a:avLst/>
          </a:prstGeom>
        </p:spPr>
      </p:pic>
      <p:pic>
        <p:nvPicPr>
          <p:cNvPr id="10" name="Imagen 9" descr="Imagen que contiene espejo&#10;&#10;Descripción generada automáticamente">
            <a:extLst>
              <a:ext uri="{FF2B5EF4-FFF2-40B4-BE49-F238E27FC236}">
                <a16:creationId xmlns:a16="http://schemas.microsoft.com/office/drawing/2014/main" id="{4EA2F87D-ECA9-4456-AD44-02D8517B34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21"/>
          <a:stretch/>
        </p:blipFill>
        <p:spPr>
          <a:xfrm>
            <a:off x="6781277" y="4683260"/>
            <a:ext cx="1679155" cy="186716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857224" y="214290"/>
            <a:ext cx="8001056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  <a:ea typeface="+mj-ea"/>
                <a:cs typeface="+mj-cs"/>
              </a:rPr>
              <a:t>¿ Qué te parece recordar hoy a Jesús acompañándole en la Eucaristía? </a:t>
            </a:r>
            <a:br>
              <a:rPr lang="es-ES" dirty="0">
                <a:latin typeface="Bradley Hand ITC" pitchFamily="66" charset="0"/>
              </a:rPr>
            </a:br>
            <a:endParaRPr lang="es-ES" dirty="0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928662" y="5328685"/>
            <a:ext cx="7729534" cy="13150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s-ES" sz="2400" dirty="0">
                <a:latin typeface="Bradley Hand ITC" pitchFamily="66" charset="0"/>
              </a:rPr>
              <a:t>	¿Sabías qué? el Jueves Santo, durante la Última Cena, Jesús instituyó dos sacramentos: la Eucaristía y el Sacerdocio.</a:t>
            </a:r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286388"/>
            <a:ext cx="928694" cy="129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7" name="6 Conector recto"/>
          <p:cNvCxnSpPr/>
          <p:nvPr/>
        </p:nvCxnSpPr>
        <p:spPr>
          <a:xfrm>
            <a:off x="642910" y="1857364"/>
            <a:ext cx="8001056" cy="1588"/>
          </a:xfrm>
          <a:prstGeom prst="line">
            <a:avLst/>
          </a:prstGeom>
          <a:ln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84657" y="2213265"/>
            <a:ext cx="3374686" cy="2761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54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Viernes Santo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1685924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s-ES" dirty="0">
                <a:latin typeface="Bradley Hand ITC" pitchFamily="66" charset="0"/>
              </a:rPr>
              <a:t>Hoy recordamos la Pasión y Muerte de Jesús. Jesús sufrió y murió en la Cruz por amor a todos los hombres.</a:t>
            </a:r>
          </a:p>
          <a:p>
            <a:endParaRPr lang="es-ES" dirty="0"/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60032" y="3645024"/>
            <a:ext cx="3143272" cy="2295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71DB3D8-21B6-49E9-9A09-742313608BF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6" r="10873"/>
          <a:stretch/>
        </p:blipFill>
        <p:spPr>
          <a:xfrm>
            <a:off x="1140696" y="3794822"/>
            <a:ext cx="3071264" cy="222344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58" y="214290"/>
            <a:ext cx="8229600" cy="621510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dirty="0">
                <a:latin typeface="Bradley Hand ITC" pitchFamily="66" charset="0"/>
              </a:rPr>
              <a:t>Durante la Pasión, hicieron prisionero a Jesús, golpeándole. Finalmente, fue condenado a muerte y crucificado.</a:t>
            </a:r>
          </a:p>
          <a:p>
            <a:endParaRPr lang="es-ES" dirty="0"/>
          </a:p>
          <a:p>
            <a:endParaRPr lang="es-ES" dirty="0"/>
          </a:p>
          <a:p>
            <a:endParaRPr lang="es-ES" dirty="0"/>
          </a:p>
          <a:p>
            <a:pPr algn="ctr">
              <a:buNone/>
            </a:pPr>
            <a:r>
              <a:rPr lang="es-ES" sz="2800" dirty="0">
                <a:latin typeface="Bradley Hand ITC" pitchFamily="66" charset="0"/>
              </a:rPr>
              <a:t>Pero Jesús nunca nos deja solos. Antes de morir en la cruz, nos regaló algo alucinante, a Su Madre. Nos dejó a la Virgen María como Madre nuestra.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785926"/>
            <a:ext cx="2143140" cy="1540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1714488"/>
            <a:ext cx="2362877" cy="1643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1785926"/>
            <a:ext cx="2214578" cy="1580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32" y="5000636"/>
            <a:ext cx="2214578" cy="1634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0892" y="1785926"/>
            <a:ext cx="2152290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86314" y="4929198"/>
            <a:ext cx="2357454" cy="172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571604" y="3071810"/>
            <a:ext cx="3714776" cy="221457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sz="2600" dirty="0">
                <a:latin typeface="Bradley Hand ITC" pitchFamily="66" charset="0"/>
              </a:rPr>
              <a:t>Hoy te propongo acompañar a Jesús,  rezando un </a:t>
            </a:r>
            <a:r>
              <a:rPr lang="es-ES" sz="2600" dirty="0" err="1">
                <a:latin typeface="Bradley Hand ITC" pitchFamily="66" charset="0"/>
              </a:rPr>
              <a:t>via</a:t>
            </a:r>
            <a:r>
              <a:rPr lang="es-ES" sz="2600" dirty="0">
                <a:latin typeface="Bradley Hand ITC" pitchFamily="66" charset="0"/>
              </a:rPr>
              <a:t> crucis con tu familia, o lo que vosotros queráis.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857224" y="214290"/>
            <a:ext cx="8001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s-ES" dirty="0">
                <a:latin typeface="Bradley Hand ITC" pitchFamily="66" charset="0"/>
              </a:rPr>
            </a:b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285720" y="285728"/>
            <a:ext cx="835824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  <a:ea typeface="+mj-ea"/>
                <a:cs typeface="+mj-cs"/>
              </a:rPr>
              <a:t>¡Cuánto debió sufrir Jesús por nosotros, por nuestros pecados! </a:t>
            </a:r>
          </a:p>
          <a:p>
            <a:pPr algn="ctr"/>
            <a:r>
              <a:rPr lang="es-ES" sz="32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  <a:ea typeface="+mj-ea"/>
                <a:cs typeface="+mj-cs"/>
              </a:rPr>
              <a:t>¿Qué te parece si acompañamos a Jesús durante Su Pasión y Muerte? </a:t>
            </a:r>
          </a:p>
        </p:txBody>
      </p:sp>
      <p:cxnSp>
        <p:nvCxnSpPr>
          <p:cNvPr id="6" name="5 Conector recto"/>
          <p:cNvCxnSpPr/>
          <p:nvPr/>
        </p:nvCxnSpPr>
        <p:spPr>
          <a:xfrm>
            <a:off x="500034" y="2571744"/>
            <a:ext cx="8001056" cy="1588"/>
          </a:xfrm>
          <a:prstGeom prst="line">
            <a:avLst/>
          </a:prstGeom>
          <a:ln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286388"/>
            <a:ext cx="928694" cy="129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Rectángulo"/>
          <p:cNvSpPr/>
          <p:nvPr/>
        </p:nvSpPr>
        <p:spPr>
          <a:xfrm>
            <a:off x="1455283" y="6072206"/>
            <a:ext cx="466345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s-ES" sz="2200" dirty="0">
                <a:latin typeface="Bradley Hand ITC" pitchFamily="66" charset="0"/>
              </a:rPr>
              <a:t>¿Conoces las estaciones del </a:t>
            </a:r>
            <a:r>
              <a:rPr lang="es-ES" sz="2200" dirty="0" err="1">
                <a:latin typeface="Bradley Hand ITC" pitchFamily="66" charset="0"/>
              </a:rPr>
              <a:t>via</a:t>
            </a:r>
            <a:r>
              <a:rPr lang="es-ES" sz="2200" dirty="0">
                <a:latin typeface="Bradley Hand ITC" pitchFamily="66" charset="0"/>
              </a:rPr>
              <a:t> crucis?</a:t>
            </a: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2786058"/>
            <a:ext cx="2286016" cy="3730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54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Sábado Santo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Char char="ü"/>
            </a:pPr>
            <a:r>
              <a:rPr lang="es-ES" dirty="0">
                <a:latin typeface="Bradley Hand ITC" pitchFamily="66" charset="0"/>
              </a:rPr>
              <a:t>Hoy, para los cristianos, es un día de espera y recogimiento: tras la Pasión y Muerte de Jesús, esperamos su Resurrección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49" y="3429000"/>
            <a:ext cx="3657405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85720" y="571480"/>
            <a:ext cx="8429684" cy="350046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es-ES" dirty="0">
                <a:latin typeface="Bradley Hand ITC" pitchFamily="66" charset="0"/>
              </a:rPr>
              <a:t>Durante este día, los cristianos nos recogemos y nos preparamos para la Resurrección de Jesús, yendo a la Vigilia Pascual por la noche.</a:t>
            </a:r>
          </a:p>
          <a:p>
            <a:pPr>
              <a:buFont typeface="Wingdings" pitchFamily="2" charset="2"/>
              <a:buChar char="ü"/>
            </a:pPr>
            <a:endParaRPr lang="es-ES" sz="2400" dirty="0">
              <a:latin typeface="Bradley Hand ITC" pitchFamily="66" charset="0"/>
            </a:endParaRPr>
          </a:p>
          <a:p>
            <a:pPr>
              <a:buFont typeface="Wingdings" pitchFamily="2" charset="2"/>
              <a:buChar char="ü"/>
            </a:pPr>
            <a:r>
              <a:rPr lang="es-ES" sz="2400" dirty="0">
                <a:latin typeface="Bradley Hand ITC" pitchFamily="66" charset="0"/>
              </a:rPr>
              <a:t>Es un día en el que nos acordamos </a:t>
            </a:r>
          </a:p>
          <a:p>
            <a:pPr>
              <a:buNone/>
            </a:pPr>
            <a:r>
              <a:rPr lang="es-ES" sz="2400" dirty="0">
                <a:latin typeface="Bradley Hand ITC" pitchFamily="66" charset="0"/>
              </a:rPr>
              <a:t>	especialmente de nuestra Madre, </a:t>
            </a:r>
          </a:p>
          <a:p>
            <a:pPr>
              <a:buNone/>
            </a:pPr>
            <a:r>
              <a:rPr lang="es-ES" sz="2400" dirty="0">
                <a:latin typeface="Bradley Hand ITC" pitchFamily="66" charset="0"/>
              </a:rPr>
              <a:t>	La Virgen María:</a:t>
            </a:r>
          </a:p>
        </p:txBody>
      </p:sp>
      <p:pic>
        <p:nvPicPr>
          <p:cNvPr id="16386" name="Picture 2" descr="Wix.com cycporamoralarte created by cycporamoralarte based on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3000372"/>
            <a:ext cx="1383754" cy="358641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428625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>
              <a:spcBef>
                <a:spcPct val="20000"/>
              </a:spcBef>
              <a:buNone/>
            </a:pPr>
            <a:r>
              <a:rPr lang="es-ES" sz="2400" dirty="0">
                <a:latin typeface="Bradley Hand ITC" pitchFamily="66" charset="0"/>
              </a:rPr>
              <a:t>Como Madre, sufrió mucho por la muerte de Su Hijo.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1143000"/>
          </a:xfrm>
        </p:spPr>
        <p:txBody>
          <a:bodyPr>
            <a:noAutofit/>
          </a:bodyPr>
          <a:lstStyle/>
          <a:p>
            <a:r>
              <a:rPr lang="es-ES" sz="32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¿Qué te parece si hoy nos acordamos especialmente de nuestra Madre, La Virgen María?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2332037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es-ES" dirty="0">
                <a:latin typeface="Bradley Hand ITC" pitchFamily="66" charset="0"/>
              </a:rPr>
              <a:t>Te propongo rezar a la Virgen un misterio del Rosario, o un Rosario entero, con tu familia, para acompañarle en su sufrimiento, y pedirle por la gente que sufre en todas las partes del mundo.</a:t>
            </a:r>
          </a:p>
        </p:txBody>
      </p:sp>
      <p:cxnSp>
        <p:nvCxnSpPr>
          <p:cNvPr id="4" name="3 Conector recto"/>
          <p:cNvCxnSpPr/>
          <p:nvPr/>
        </p:nvCxnSpPr>
        <p:spPr>
          <a:xfrm>
            <a:off x="571472" y="2071678"/>
            <a:ext cx="8001056" cy="1588"/>
          </a:xfrm>
          <a:prstGeom prst="line">
            <a:avLst/>
          </a:prstGeom>
          <a:ln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6" name="5 Rectángulo"/>
          <p:cNvSpPr/>
          <p:nvPr/>
        </p:nvSpPr>
        <p:spPr>
          <a:xfrm>
            <a:off x="1663185" y="5572140"/>
            <a:ext cx="664797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s-ES" sz="2200" dirty="0">
                <a:latin typeface="Bradley Hand ITC" pitchFamily="66" charset="0"/>
              </a:rPr>
              <a:t>¿Sabes qué misterios del Rosario rezamos los sábados ?</a:t>
            </a: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143512"/>
            <a:ext cx="928694" cy="129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600" b="1" dirty="0">
                <a:solidFill>
                  <a:schemeClr val="accent5">
                    <a:lumMod val="50000"/>
                  </a:schemeClr>
                </a:solidFill>
                <a:latin typeface="Bradley Hand ITC" pitchFamily="66" charset="0"/>
              </a:rPr>
              <a:t>*MISTERIOS DEL ROSARIO: SÁBADO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28728" y="4143380"/>
            <a:ext cx="5757874" cy="2286016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es-ES" sz="3800" b="1" dirty="0">
                <a:latin typeface="Bradley Hand ITC" pitchFamily="66" charset="0"/>
              </a:rPr>
              <a:t>La Encarnación del Hijo de Dios.</a:t>
            </a:r>
          </a:p>
          <a:p>
            <a:pPr>
              <a:buFont typeface="Wingdings" pitchFamily="2" charset="2"/>
              <a:buChar char="ü"/>
            </a:pPr>
            <a:r>
              <a:rPr lang="es-ES" sz="3800" b="1" dirty="0">
                <a:latin typeface="Bradley Hand ITC" pitchFamily="66" charset="0"/>
              </a:rPr>
              <a:t>La Visitación de María a su prima Santa Isabel.</a:t>
            </a:r>
          </a:p>
          <a:p>
            <a:pPr>
              <a:buFont typeface="Wingdings" pitchFamily="2" charset="2"/>
              <a:buChar char="ü"/>
            </a:pPr>
            <a:r>
              <a:rPr lang="es-ES" sz="3800" b="1" dirty="0">
                <a:latin typeface="Bradley Hand ITC" pitchFamily="66" charset="0"/>
              </a:rPr>
              <a:t>El Nacimiento del Hijo de Dios en Belén.</a:t>
            </a:r>
          </a:p>
          <a:p>
            <a:pPr>
              <a:buFont typeface="Wingdings" pitchFamily="2" charset="2"/>
              <a:buChar char="ü"/>
            </a:pPr>
            <a:r>
              <a:rPr lang="es-ES" sz="3800" b="1" dirty="0">
                <a:latin typeface="Bradley Hand ITC" pitchFamily="66" charset="0"/>
              </a:rPr>
              <a:t>La Presentación de Jesús en el templo y la Purificación de la Virgen María.</a:t>
            </a:r>
          </a:p>
          <a:p>
            <a:pPr>
              <a:buFont typeface="Wingdings" pitchFamily="2" charset="2"/>
              <a:buChar char="ü"/>
            </a:pPr>
            <a:r>
              <a:rPr lang="es-ES" sz="3800" b="1" dirty="0">
                <a:latin typeface="Bradley Hand ITC" pitchFamily="66" charset="0"/>
              </a:rPr>
              <a:t>El  Niño Jesús perdido y hallado en el templo</a:t>
            </a:r>
          </a:p>
          <a:p>
            <a:endParaRPr lang="es-ES" dirty="0"/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1285860"/>
            <a:ext cx="2495556" cy="2691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4143372" y="3357562"/>
            <a:ext cx="2428892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sz="2000" b="1" dirty="0">
                <a:solidFill>
                  <a:srgbClr val="002060"/>
                </a:solidFill>
                <a:latin typeface="Bradley Hand ITC" pitchFamily="66" charset="0"/>
              </a:rPr>
              <a:t>MISTERIOS GOZOSOS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85728"/>
            <a:ext cx="8229600" cy="1143000"/>
          </a:xfrm>
        </p:spPr>
        <p:txBody>
          <a:bodyPr>
            <a:normAutofit/>
          </a:bodyPr>
          <a:lstStyle/>
          <a:p>
            <a:r>
              <a:rPr lang="es-ES" sz="54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Domingo de Resurrección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Char char="ü"/>
            </a:pPr>
            <a:r>
              <a:rPr lang="es-ES" dirty="0">
                <a:latin typeface="Bradley Hand ITC" pitchFamily="66" charset="0"/>
              </a:rPr>
              <a:t>¡Hoy los cristianos estamos de fiesta, Jesús ha resucitado!</a:t>
            </a:r>
          </a:p>
        </p:txBody>
      </p:sp>
      <p:pic>
        <p:nvPicPr>
          <p:cNvPr id="5" name="Imagen 4" descr="Imagen que contiene dibujo&#10;&#10;Descripción generada automáticamente">
            <a:extLst>
              <a:ext uri="{FF2B5EF4-FFF2-40B4-BE49-F238E27FC236}">
                <a16:creationId xmlns:a16="http://schemas.microsoft.com/office/drawing/2014/main" id="{2526279C-76C3-4929-80B3-225D1B01BA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6" r="6469"/>
          <a:stretch/>
        </p:blipFill>
        <p:spPr>
          <a:xfrm>
            <a:off x="2339752" y="3212975"/>
            <a:ext cx="4608512" cy="2823107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357166"/>
            <a:ext cx="7215238" cy="2214578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ü"/>
            </a:pPr>
            <a:r>
              <a:rPr lang="es-ES" dirty="0">
                <a:latin typeface="Bradley Hand ITC" pitchFamily="66" charset="0"/>
              </a:rPr>
              <a:t>El Domingo de Resurrección es el día del año más importante para los cristianos, porque celebramos que Jesús resucitó, al tercer día de su muerte, para salvarnos.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285852" y="5857892"/>
            <a:ext cx="7858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>
                <a:latin typeface="Bradley Hand ITC" pitchFamily="66" charset="0"/>
              </a:rPr>
              <a:t>Por esto, cada domingo celebramos la Resurrección de Jesús.</a:t>
            </a:r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357826"/>
            <a:ext cx="928694" cy="129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1000100" y="2714620"/>
            <a:ext cx="450059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es-ES" sz="2400" dirty="0">
                <a:latin typeface="Bradley Hand ITC" pitchFamily="66" charset="0"/>
              </a:rPr>
              <a:t>Hoy celebramos la Pascua, que significa “paso”: </a:t>
            </a:r>
          </a:p>
          <a:p>
            <a:pPr algn="ctr">
              <a:buNone/>
            </a:pPr>
            <a:r>
              <a:rPr lang="es-ES" sz="2400" dirty="0">
                <a:latin typeface="Bradley Hand ITC" pitchFamily="66" charset="0"/>
              </a:rPr>
              <a:t>Jesús ha pasado de la muerte a la Vida, entregándonos la Vida Eterna a todos sus hijos, abriéndonos las puerta del Cielo. 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2714620"/>
            <a:ext cx="2908666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" sz="36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Hoy es el día más importante para nosotros los cristianos, ¡vamos a celebrarlo!</a:t>
            </a:r>
            <a:br>
              <a:rPr lang="es-ES" dirty="0"/>
            </a:b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2214554"/>
            <a:ext cx="8358214" cy="307183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ES" sz="2800" dirty="0">
                <a:latin typeface="Bradley Hand ITC" pitchFamily="66" charset="0"/>
              </a:rPr>
              <a:t>Te propongo montar vuestra propia fiesta en casa:</a:t>
            </a:r>
          </a:p>
          <a:p>
            <a:pPr algn="ctr">
              <a:buNone/>
            </a:pPr>
            <a:r>
              <a:rPr lang="es-ES" sz="2800" dirty="0">
                <a:latin typeface="Bradley Hand ITC" pitchFamily="66" charset="0"/>
              </a:rPr>
              <a:t>prepara una comida rica entre todos, poneros guapos, escuchar misa todos juntos…</a:t>
            </a:r>
            <a:endParaRPr lang="es-ES" dirty="0">
              <a:latin typeface="Bradley Hand ITC" pitchFamily="66" charset="0"/>
            </a:endParaRPr>
          </a:p>
        </p:txBody>
      </p:sp>
      <p:cxnSp>
        <p:nvCxnSpPr>
          <p:cNvPr id="4" name="3 Conector recto"/>
          <p:cNvCxnSpPr/>
          <p:nvPr/>
        </p:nvCxnSpPr>
        <p:spPr>
          <a:xfrm>
            <a:off x="571472" y="2071678"/>
            <a:ext cx="8001056" cy="1588"/>
          </a:xfrm>
          <a:prstGeom prst="line">
            <a:avLst/>
          </a:prstGeom>
          <a:ln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5" name="4 Rectángulo"/>
          <p:cNvSpPr/>
          <p:nvPr/>
        </p:nvSpPr>
        <p:spPr>
          <a:xfrm>
            <a:off x="1500166" y="5929330"/>
            <a:ext cx="70008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>
                <a:latin typeface="Bradley Hand ITC" pitchFamily="66" charset="0"/>
              </a:rPr>
              <a:t>¡Es un día para estar felices y no parar de sonreír!</a:t>
            </a:r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357826"/>
            <a:ext cx="928694" cy="129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0" name="Picture 2" descr="Parroquia La Inmaculada: II Domingo de Pascua: Misa de Familia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3857628"/>
            <a:ext cx="3857652" cy="18825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5720" y="142852"/>
            <a:ext cx="3000396" cy="3071834"/>
          </a:xfrm>
        </p:spPr>
        <p:txBody>
          <a:bodyPr>
            <a:normAutofit/>
          </a:bodyPr>
          <a:lstStyle/>
          <a:p>
            <a:r>
              <a:rPr lang="es-ES" sz="54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Feliz </a:t>
            </a:r>
            <a:br>
              <a:rPr lang="es-ES" sz="54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</a:br>
            <a:r>
              <a:rPr lang="es-ES" sz="5400" b="1" dirty="0">
                <a:solidFill>
                  <a:schemeClr val="accent5">
                    <a:lumMod val="75000"/>
                  </a:schemeClr>
                </a:solidFill>
                <a:latin typeface="Bradley Hand ITC" pitchFamily="66" charset="0"/>
              </a:rPr>
              <a:t>Semana Santa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29100"/>
            <a:ext cx="22098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Llamada de nube"/>
          <p:cNvSpPr/>
          <p:nvPr/>
        </p:nvSpPr>
        <p:spPr>
          <a:xfrm>
            <a:off x="3286116" y="357166"/>
            <a:ext cx="5643570" cy="4786346"/>
          </a:xfrm>
          <a:prstGeom prst="cloudCallout">
            <a:avLst>
              <a:gd name="adj1" fmla="val -78699"/>
              <a:gd name="adj2" fmla="val 33754"/>
            </a:avLst>
          </a:prstGeom>
          <a:noFill/>
          <a:ln w="762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143372" y="1000108"/>
            <a:ext cx="421484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latin typeface="Bradley Hand ITC" pitchFamily="66" charset="0"/>
              </a:rPr>
              <a:t>“Tu trabajo es la oración, eres un sagrario de Dios, búscate dentro de ti, del Señor y habla con él confiadamente. </a:t>
            </a:r>
          </a:p>
          <a:p>
            <a:pPr algn="ctr"/>
            <a:r>
              <a:rPr lang="es-ES" b="1" dirty="0">
                <a:latin typeface="Bradley Hand ITC" pitchFamily="66" charset="0"/>
              </a:rPr>
              <a:t>Ahí debemos de estar con nuestra alegría, nuestra paz interior, con nuestro afán de llevar las almas a Cristo, </a:t>
            </a:r>
          </a:p>
          <a:p>
            <a:pPr algn="ctr"/>
            <a:r>
              <a:rPr lang="es-ES" b="1" dirty="0">
                <a:latin typeface="Bradley Hand ITC" pitchFamily="66" charset="0"/>
              </a:rPr>
              <a:t>y no es verdad que tus días sean iguales, si pones amor en tus días, cada día es distinto.</a:t>
            </a:r>
          </a:p>
          <a:p>
            <a:pPr algn="ctr"/>
            <a:r>
              <a:rPr lang="es-ES" b="1" dirty="0">
                <a:latin typeface="Bradley Hand ITC" pitchFamily="66" charset="0"/>
              </a:rPr>
              <a:t>Este momento de locura es momento de santidad”</a:t>
            </a:r>
          </a:p>
          <a:p>
            <a:r>
              <a:rPr lang="es-ES" b="1" dirty="0">
                <a:latin typeface="Bradley Hand ITC" pitchFamily="66" charset="0"/>
              </a:rPr>
              <a:t>(-San Josemaría-)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398</TotalTime>
  <Words>1083</Words>
  <Application>Microsoft Office PowerPoint</Application>
  <PresentationFormat>Presentación en pantalla (4:3)</PresentationFormat>
  <Paragraphs>94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6" baseType="lpstr">
      <vt:lpstr>Arial</vt:lpstr>
      <vt:lpstr>Bradley Hand ITC</vt:lpstr>
      <vt:lpstr>Calibri</vt:lpstr>
      <vt:lpstr>Wingdings</vt:lpstr>
      <vt:lpstr>Tema de Office</vt:lpstr>
      <vt:lpstr>Semana Santa</vt:lpstr>
      <vt:lpstr>Presentación de PowerPoint</vt:lpstr>
      <vt:lpstr>Vamos a comenzar la semana más importante para nosotros, para los cristianos: La Semana Santa </vt:lpstr>
      <vt:lpstr> Durante  La Semana Santa…. </vt:lpstr>
      <vt:lpstr>Domingo de Ramos</vt:lpstr>
      <vt:lpstr>Presentación de PowerPoint</vt:lpstr>
      <vt:lpstr>¿Qué te parece si nos acordamos de Jesús en este día tan especial?  </vt:lpstr>
      <vt:lpstr>Jueves Santo</vt:lpstr>
      <vt:lpstr>Presentación de PowerPoint</vt:lpstr>
      <vt:lpstr>Presentación de PowerPoint</vt:lpstr>
      <vt:lpstr>Viernes Santo</vt:lpstr>
      <vt:lpstr>Presentación de PowerPoint</vt:lpstr>
      <vt:lpstr>Presentación de PowerPoint</vt:lpstr>
      <vt:lpstr>Sábado Santo</vt:lpstr>
      <vt:lpstr>Presentación de PowerPoint</vt:lpstr>
      <vt:lpstr>¿Qué te parece si hoy nos acordamos especialmente de nuestra Madre, La Virgen María?</vt:lpstr>
      <vt:lpstr>*MISTERIOS DEL ROSARIO: SÁBADO</vt:lpstr>
      <vt:lpstr>Domingo de Resurrección</vt:lpstr>
      <vt:lpstr>Presentación de PowerPoint</vt:lpstr>
      <vt:lpstr>Hoy es el día más importante para nosotros los cristianos, ¡vamos a celebrarlo! </vt:lpstr>
      <vt:lpstr>Feliz  Semana Santa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Semana Santa</dc:title>
  <dc:creator>Usuario</dc:creator>
  <cp:lastModifiedBy>Pablo Guinea Echevarría</cp:lastModifiedBy>
  <cp:revision>46</cp:revision>
  <dcterms:created xsi:type="dcterms:W3CDTF">2020-04-01T09:45:43Z</dcterms:created>
  <dcterms:modified xsi:type="dcterms:W3CDTF">2020-04-23T15:07:09Z</dcterms:modified>
</cp:coreProperties>
</file>